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1" r:id="rId4"/>
    <p:sldId id="256" r:id="rId5"/>
    <p:sldId id="257" r:id="rId6"/>
    <p:sldId id="258" r:id="rId7"/>
    <p:sldId id="259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2AB8-C51A-440B-AA91-F98BFC1E61A4}" type="datetimeFigureOut">
              <a:rPr lang="it-IT" smtClean="0"/>
              <a:pPr/>
              <a:t>31/05/2013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AB39-82C5-47B5-8AFA-BFEF905B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2AB8-C51A-440B-AA91-F98BFC1E61A4}" type="datetimeFigureOut">
              <a:rPr lang="it-IT" smtClean="0"/>
              <a:pPr/>
              <a:t>31/05/2013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AB39-82C5-47B5-8AFA-BFEF905B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2AB8-C51A-440B-AA91-F98BFC1E61A4}" type="datetimeFigureOut">
              <a:rPr lang="it-IT" smtClean="0"/>
              <a:pPr/>
              <a:t>31/05/2013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AB39-82C5-47B5-8AFA-BFEF905B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2AB8-C51A-440B-AA91-F98BFC1E61A4}" type="datetimeFigureOut">
              <a:rPr lang="it-IT" smtClean="0"/>
              <a:pPr/>
              <a:t>31/05/2013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AB39-82C5-47B5-8AFA-BFEF905B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2AB8-C51A-440B-AA91-F98BFC1E61A4}" type="datetimeFigureOut">
              <a:rPr lang="it-IT" smtClean="0"/>
              <a:pPr/>
              <a:t>31/05/2013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AB39-82C5-47B5-8AFA-BFEF905B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2AB8-C51A-440B-AA91-F98BFC1E61A4}" type="datetimeFigureOut">
              <a:rPr lang="it-IT" smtClean="0"/>
              <a:pPr/>
              <a:t>31/05/2013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AB39-82C5-47B5-8AFA-BFEF905B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2AB8-C51A-440B-AA91-F98BFC1E61A4}" type="datetimeFigureOut">
              <a:rPr lang="it-IT" smtClean="0"/>
              <a:pPr/>
              <a:t>31/05/2013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AB39-82C5-47B5-8AFA-BFEF905B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2AB8-C51A-440B-AA91-F98BFC1E61A4}" type="datetimeFigureOut">
              <a:rPr lang="it-IT" smtClean="0"/>
              <a:pPr/>
              <a:t>31/05/2013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AB39-82C5-47B5-8AFA-BFEF905B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2AB8-C51A-440B-AA91-F98BFC1E61A4}" type="datetimeFigureOut">
              <a:rPr lang="it-IT" smtClean="0"/>
              <a:pPr/>
              <a:t>31/05/2013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AB39-82C5-47B5-8AFA-BFEF905B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2AB8-C51A-440B-AA91-F98BFC1E61A4}" type="datetimeFigureOut">
              <a:rPr lang="it-IT" smtClean="0"/>
              <a:pPr/>
              <a:t>31/05/2013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AB39-82C5-47B5-8AFA-BFEF905B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2AB8-C51A-440B-AA91-F98BFC1E61A4}" type="datetimeFigureOut">
              <a:rPr lang="it-IT" smtClean="0"/>
              <a:pPr/>
              <a:t>31/05/2013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2AB39-82C5-47B5-8AFA-BFEF905B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42AB8-C51A-440B-AA91-F98BFC1E61A4}" type="datetimeFigureOut">
              <a:rPr lang="it-IT" smtClean="0"/>
              <a:pPr/>
              <a:t>31/05/2013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2AB39-82C5-47B5-8AFA-BFEF905B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  <a:latin typeface="BorisBlackBloxx" pitchFamily="2" charset="0"/>
              </a:rPr>
              <a:t>… il nostro PIZZO:</a:t>
            </a:r>
            <a:endParaRPr lang="it-IT" dirty="0">
              <a:solidFill>
                <a:srgbClr val="C00000"/>
              </a:solidFill>
              <a:latin typeface="BorisBlackBloxx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/>
          <a:lstStyle/>
          <a:p>
            <a:r>
              <a:rPr lang="it-IT" dirty="0" smtClean="0"/>
              <a:t>-il cittadino/a va dal medico di famiglia per un </a:t>
            </a:r>
            <a:br>
              <a:rPr lang="it-IT" dirty="0" smtClean="0"/>
            </a:br>
            <a:r>
              <a:rPr lang="it-IT" dirty="0" smtClean="0"/>
              <a:t>problema che necessita di visita specialistica.</a:t>
            </a:r>
            <a:br>
              <a:rPr lang="it-IT" dirty="0" smtClean="0"/>
            </a:br>
            <a:r>
              <a:rPr lang="it-IT" dirty="0" smtClean="0"/>
              <a:t>-lo specialista riceve in tempi idonei solo</a:t>
            </a:r>
            <a:br>
              <a:rPr lang="it-IT" dirty="0" smtClean="0"/>
            </a:br>
            <a:r>
              <a:rPr lang="it-IT" b="1" u="sng" dirty="0" smtClean="0"/>
              <a:t>a pagamento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-se necessario ricovero ospedaliero lo specialista lo prescrive</a:t>
            </a:r>
            <a:br>
              <a:rPr lang="it-IT" dirty="0" smtClean="0"/>
            </a:br>
            <a:r>
              <a:rPr lang="it-IT" dirty="0" smtClean="0"/>
              <a:t>-dopo il ricovero, la visita di controllo è</a:t>
            </a:r>
            <a:r>
              <a:rPr lang="it-IT" smtClean="0"/>
              <a:t/>
            </a:r>
            <a:br>
              <a:rPr lang="it-IT" smtClean="0"/>
            </a:br>
            <a:r>
              <a:rPr lang="it-IT" smtClean="0"/>
              <a:t>ovviamente … </a:t>
            </a:r>
            <a:r>
              <a:rPr lang="it-IT" b="1" u="sng" dirty="0" smtClean="0"/>
              <a:t>a pagamento</a:t>
            </a:r>
            <a:endParaRPr lang="it-IT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  <a:latin typeface="Bodoni MT Black" pitchFamily="18" charset="0"/>
              </a:rPr>
              <a:t>…</a:t>
            </a:r>
            <a:r>
              <a:rPr lang="it-IT" b="1" dirty="0">
                <a:solidFill>
                  <a:srgbClr val="C00000"/>
                </a:solidFill>
                <a:latin typeface="Bodoni MT Black" pitchFamily="18" charset="0"/>
              </a:rPr>
              <a:t> </a:t>
            </a:r>
            <a:r>
              <a:rPr lang="it-IT" b="1" dirty="0" smtClean="0">
                <a:solidFill>
                  <a:srgbClr val="C00000"/>
                </a:solidFill>
                <a:latin typeface="Bodoni MT Black" pitchFamily="18" charset="0"/>
              </a:rPr>
              <a:t>le nostre bustarelle:</a:t>
            </a:r>
            <a:endParaRPr lang="it-IT" b="1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-il cittadino/a necessita di una diagnostica</a:t>
            </a:r>
            <a:br>
              <a:rPr lang="it-IT" sz="2800" dirty="0" smtClean="0"/>
            </a:br>
            <a:r>
              <a:rPr lang="it-IT" sz="2800" dirty="0" smtClean="0"/>
              <a:t>urgente ma i </a:t>
            </a:r>
            <a:r>
              <a:rPr lang="it-IT" sz="2800" u="sng" dirty="0" smtClean="0"/>
              <a:t>tempi sono troppo lunghi</a:t>
            </a:r>
            <a:r>
              <a:rPr lang="it-IT" sz="2800" dirty="0" smtClean="0"/>
              <a:t>, ESEMPIO: </a:t>
            </a:r>
            <a:br>
              <a:rPr lang="it-IT" sz="2800" dirty="0" smtClean="0"/>
            </a:br>
            <a:r>
              <a:rPr lang="it-IT" sz="2800" dirty="0" smtClean="0"/>
              <a:t>un esame viene effettuato in Ospedale con </a:t>
            </a:r>
            <a:r>
              <a:rPr lang="it-IT" sz="2800" b="1" dirty="0" smtClean="0"/>
              <a:t>strumentazione obsoleta </a:t>
            </a:r>
            <a:r>
              <a:rPr lang="it-IT" sz="2800" dirty="0" smtClean="0"/>
              <a:t>che non permette di eseguire tutti gli interventi necessari.</a:t>
            </a:r>
          </a:p>
          <a:p>
            <a:r>
              <a:rPr lang="it-IT" sz="2800" dirty="0" smtClean="0"/>
              <a:t>-il cittadino/a consulta uno specialista che gli propone l’esame in ambulatorio, immediato.</a:t>
            </a:r>
            <a:br>
              <a:rPr lang="it-IT" sz="2800" dirty="0" smtClean="0"/>
            </a:br>
            <a:r>
              <a:rPr lang="it-IT" sz="2800" b="1" dirty="0" smtClean="0">
                <a:solidFill>
                  <a:srgbClr val="C00000"/>
                </a:solidFill>
              </a:rPr>
              <a:t>COSTI:  sempre oltre i 300 euro ad esame.</a:t>
            </a:r>
            <a:endParaRPr lang="it-IT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dirty="0"/>
              <a:t>Intanto, già oggi i cittadini spendono molto di tasca propria per la salute: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30,6 </a:t>
            </a:r>
            <a:r>
              <a:rPr lang="it-IT" dirty="0"/>
              <a:t>miliardi di euro,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b="1" dirty="0" smtClean="0">
                <a:solidFill>
                  <a:srgbClr val="C00000"/>
                </a:solidFill>
              </a:rPr>
              <a:t>+</a:t>
            </a:r>
            <a:r>
              <a:rPr lang="it-IT" b="1" dirty="0">
                <a:solidFill>
                  <a:srgbClr val="C00000"/>
                </a:solidFill>
              </a:rPr>
              <a:t>8% nel periodo di crisi 2007-2010</a:t>
            </a:r>
            <a:r>
              <a:rPr lang="it-IT" b="1" dirty="0" smtClean="0">
                <a:solidFill>
                  <a:srgbClr val="C00000"/>
                </a:solidFill>
              </a:rPr>
              <a:t>.</a:t>
            </a:r>
            <a:br>
              <a:rPr lang="it-IT" b="1" dirty="0" smtClean="0">
                <a:solidFill>
                  <a:srgbClr val="C00000"/>
                </a:solidFill>
              </a:rPr>
            </a:br>
            <a:r>
              <a:rPr lang="it-IT" b="1" dirty="0" smtClean="0"/>
              <a:t>(dati Censis)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pPr algn="ctr">
              <a:buNone/>
            </a:pPr>
            <a:r>
              <a:rPr lang="it-IT" dirty="0" smtClean="0"/>
              <a:t>Da questo calcolo sono esclusi i costi per la mobilità e i trasferimenti per motivi di cura.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28728" y="428604"/>
            <a:ext cx="6400800" cy="685808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L’utopia delle Case della salute: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57158" y="1071546"/>
            <a:ext cx="8555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PRIMA</a:t>
            </a:r>
            <a:r>
              <a:rPr lang="it-IT" b="1" dirty="0" smtClean="0">
                <a:solidFill>
                  <a:srgbClr val="0070C0"/>
                </a:solidFill>
              </a:rPr>
              <a:t>: il/la cittadina/o sono il centro delle azioni  e delle scelte, che spesso dipendono </a:t>
            </a:r>
            <a:br>
              <a:rPr lang="it-IT" b="1" dirty="0" smtClean="0">
                <a:solidFill>
                  <a:srgbClr val="0070C0"/>
                </a:solidFill>
              </a:rPr>
            </a:br>
            <a:r>
              <a:rPr lang="it-IT" b="1" dirty="0" smtClean="0">
                <a:solidFill>
                  <a:srgbClr val="0070C0"/>
                </a:solidFill>
              </a:rPr>
              <a:t>dalla professionalità e dal tempo del loro medico di famiglia e dal reddito:</a:t>
            </a:r>
            <a:endParaRPr lang="it-IT" b="1" dirty="0">
              <a:solidFill>
                <a:srgbClr val="0070C0"/>
              </a:solidFill>
            </a:endParaRPr>
          </a:p>
        </p:txBody>
      </p:sp>
      <p:pic>
        <p:nvPicPr>
          <p:cNvPr id="5" name="Immagine 4" descr="case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100579" y="-243247"/>
            <a:ext cx="4904374" cy="86769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472" y="285728"/>
            <a:ext cx="8229600" cy="6143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b="1" dirty="0" smtClean="0">
                <a:solidFill>
                  <a:srgbClr val="FF0000"/>
                </a:solidFill>
              </a:rPr>
              <a:t>L’utopia delle Case della salute:</a:t>
            </a:r>
            <a:br>
              <a:rPr lang="it-IT" b="1" dirty="0" smtClean="0">
                <a:solidFill>
                  <a:srgbClr val="FF0000"/>
                </a:solidFill>
              </a:rPr>
            </a:b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71472" y="928670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DOPO: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42910" y="1428736"/>
            <a:ext cx="80185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Su </a:t>
            </a:r>
            <a:r>
              <a:rPr lang="it-IT" sz="2400" dirty="0"/>
              <a:t>modello della medicina europea più avanzata, dovrebbero essere 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“</a:t>
            </a:r>
            <a:r>
              <a:rPr lang="it-IT" sz="2400" b="1" dirty="0"/>
              <a:t>uno dei nodi attraverso i quali promuovere la partecipazione degli utenti </a:t>
            </a:r>
            <a:r>
              <a:rPr lang="it-IT" sz="2400" b="1" dirty="0" smtClean="0"/>
              <a:t>e </a:t>
            </a:r>
            <a:r>
              <a:rPr lang="it-IT" sz="2400" b="1" dirty="0"/>
              <a:t>l’integrazione della medicina di base e specialistica ambulatoriale</a:t>
            </a:r>
            <a:r>
              <a:rPr lang="it-IT" sz="2400" dirty="0"/>
              <a:t>, 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all’assistenza </a:t>
            </a:r>
            <a:r>
              <a:rPr lang="it-IT" sz="2400" dirty="0"/>
              <a:t>farmaceutica, fino ai servizi riabilitativi residenziali e semiresidenziali” 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(</a:t>
            </a:r>
            <a:r>
              <a:rPr lang="it-IT" sz="2400" dirty="0"/>
              <a:t>da “La Casa della salute: nuove pratiche di partecipazione del cittadino</a:t>
            </a:r>
            <a:r>
              <a:rPr lang="it-IT" sz="2400" dirty="0" smtClean="0"/>
              <a:t>”, studio a cura dell’Università </a:t>
            </a:r>
            <a:r>
              <a:rPr lang="it-IT" sz="2400" dirty="0" err="1" smtClean="0"/>
              <a:t>Politecnica</a:t>
            </a:r>
            <a:r>
              <a:rPr lang="it-IT" sz="2400" dirty="0" smtClean="0"/>
              <a:t> delle Marche).</a:t>
            </a:r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71472" y="285728"/>
            <a:ext cx="76236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Per l’integrazione tra servizi sanitari e servizi sociali </a:t>
            </a:r>
            <a:br>
              <a:rPr lang="it-IT" sz="2400" b="1" dirty="0" smtClean="0">
                <a:solidFill>
                  <a:srgbClr val="FF0000"/>
                </a:solidFill>
              </a:rPr>
            </a:br>
            <a:r>
              <a:rPr lang="it-IT" sz="2400" b="1" dirty="0" smtClean="0">
                <a:solidFill>
                  <a:srgbClr val="FF0000"/>
                </a:solidFill>
              </a:rPr>
              <a:t>(CASA DELLA </a:t>
            </a:r>
            <a:r>
              <a:rPr lang="it-IT" sz="2400" b="1" dirty="0" smtClean="0">
                <a:solidFill>
                  <a:srgbClr val="FF0000"/>
                </a:solidFill>
              </a:rPr>
              <a:t>SALUTE o simili), </a:t>
            </a:r>
            <a:r>
              <a:rPr lang="it-IT" sz="2400" b="1" dirty="0" smtClean="0">
                <a:solidFill>
                  <a:srgbClr val="FF0000"/>
                </a:solidFill>
              </a:rPr>
              <a:t>che comprenda </a:t>
            </a:r>
            <a:r>
              <a:rPr lang="it-IT" sz="2400" b="1" dirty="0" smtClean="0">
                <a:solidFill>
                  <a:srgbClr val="FF0000"/>
                </a:solidFill>
              </a:rPr>
              <a:t/>
            </a:r>
            <a:br>
              <a:rPr lang="it-IT" sz="2400" b="1" dirty="0" smtClean="0">
                <a:solidFill>
                  <a:srgbClr val="FF0000"/>
                </a:solidFill>
              </a:rPr>
            </a:br>
            <a:r>
              <a:rPr lang="it-IT" sz="2400" b="1" dirty="0" smtClean="0">
                <a:solidFill>
                  <a:srgbClr val="FF0000"/>
                </a:solidFill>
              </a:rPr>
              <a:t>non </a:t>
            </a:r>
            <a:r>
              <a:rPr lang="it-IT" sz="2400" b="1" dirty="0" smtClean="0">
                <a:solidFill>
                  <a:srgbClr val="FF0000"/>
                </a:solidFill>
              </a:rPr>
              <a:t>solo la diagnostica </a:t>
            </a:r>
            <a:r>
              <a:rPr lang="it-IT" sz="2400" b="1" dirty="0" smtClean="0">
                <a:solidFill>
                  <a:srgbClr val="FF0000"/>
                </a:solidFill>
              </a:rPr>
              <a:t>e </a:t>
            </a:r>
            <a:r>
              <a:rPr lang="it-IT" sz="2400" b="1" dirty="0" smtClean="0">
                <a:solidFill>
                  <a:srgbClr val="FF0000"/>
                </a:solidFill>
              </a:rPr>
              <a:t>la cura ma anche la prevenzione, </a:t>
            </a:r>
            <a:br>
              <a:rPr lang="it-IT" sz="2400" b="1" dirty="0" smtClean="0">
                <a:solidFill>
                  <a:srgbClr val="FF0000"/>
                </a:solidFill>
              </a:rPr>
            </a:br>
            <a:r>
              <a:rPr lang="it-IT" sz="2400" b="1" dirty="0" smtClean="0">
                <a:solidFill>
                  <a:srgbClr val="FF0000"/>
                </a:solidFill>
              </a:rPr>
              <a:t>occorre autonomia territoriale, </a:t>
            </a:r>
            <a:br>
              <a:rPr lang="it-IT" sz="2400" b="1" dirty="0" smtClean="0">
                <a:solidFill>
                  <a:srgbClr val="FF0000"/>
                </a:solidFill>
              </a:rPr>
            </a:br>
            <a:r>
              <a:rPr lang="it-IT" sz="2400" b="1" dirty="0" smtClean="0">
                <a:solidFill>
                  <a:srgbClr val="FF0000"/>
                </a:solidFill>
              </a:rPr>
              <a:t>un distretto sanitario forte e ben organizzato,</a:t>
            </a:r>
            <a:br>
              <a:rPr lang="it-IT" sz="2400" b="1" dirty="0" smtClean="0">
                <a:solidFill>
                  <a:srgbClr val="FF0000"/>
                </a:solidFill>
              </a:rPr>
            </a:br>
            <a:r>
              <a:rPr lang="it-IT" sz="2400" b="1" dirty="0" smtClean="0">
                <a:solidFill>
                  <a:srgbClr val="FF0000"/>
                </a:solidFill>
              </a:rPr>
              <a:t>la preparazione e il coordinamento tra medici di famiglia.</a:t>
            </a:r>
            <a:endParaRPr lang="it-IT" sz="2400" b="1" dirty="0">
              <a:solidFill>
                <a:srgbClr val="FF0000"/>
              </a:solidFill>
            </a:endParaRPr>
          </a:p>
        </p:txBody>
      </p:sp>
      <p:pic>
        <p:nvPicPr>
          <p:cNvPr id="6" name="Immagine 5" descr="case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643182"/>
            <a:ext cx="7072362" cy="4041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00034" y="500042"/>
            <a:ext cx="829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Esempio TOSCANA</a:t>
            </a:r>
            <a:r>
              <a:rPr lang="it-IT" sz="2400" dirty="0" smtClean="0"/>
              <a:t>: le “Società della salute sono consorzi pubblici senza scopo di lucro,</a:t>
            </a:r>
            <a:br>
              <a:rPr lang="it-IT" sz="2400" dirty="0" smtClean="0"/>
            </a:br>
            <a:r>
              <a:rPr lang="it-IT" sz="2400" dirty="0" smtClean="0"/>
              <a:t>i cui titolari sono le  Aziende sanitarie locali e i COMUNI.</a:t>
            </a:r>
            <a:br>
              <a:rPr lang="it-IT" sz="2400" dirty="0" smtClean="0"/>
            </a:br>
            <a:endParaRPr lang="it-IT" sz="2400" dirty="0" smtClean="0"/>
          </a:p>
          <a:p>
            <a:r>
              <a:rPr lang="it-IT" sz="2400" b="1" dirty="0" smtClean="0">
                <a:solidFill>
                  <a:srgbClr val="FF0000"/>
                </a:solidFill>
              </a:rPr>
              <a:t>Esempio PIEMONTE</a:t>
            </a:r>
            <a:r>
              <a:rPr lang="it-IT" sz="2400" dirty="0" smtClean="0"/>
              <a:t>: Le “Unità  Territoriali di assistenza primaria raggruppano i medici di assistenza primaria, i pediatri di libera scelta, gli specialisti,  i medici di continuità assistenziale, gli infermieri … impegnati nella continuità</a:t>
            </a:r>
            <a:br>
              <a:rPr lang="it-IT" sz="2400" dirty="0" smtClean="0"/>
            </a:br>
            <a:r>
              <a:rPr lang="it-IT" sz="2400" dirty="0" smtClean="0"/>
              <a:t>assistenziale 24 ore su 24.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42910" y="4286256"/>
            <a:ext cx="7439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RISULTATI: </a:t>
            </a:r>
            <a:br>
              <a:rPr lang="it-IT" sz="2400" b="1" dirty="0" smtClean="0"/>
            </a:br>
            <a:r>
              <a:rPr lang="it-IT" sz="2400" b="1" dirty="0" smtClean="0"/>
              <a:t>più autonomia per costruire servizi adatti al TERRITORIO, </a:t>
            </a:r>
            <a:br>
              <a:rPr lang="it-IT" sz="2400" b="1" dirty="0" smtClean="0"/>
            </a:br>
            <a:r>
              <a:rPr lang="it-IT" sz="2400" b="1" dirty="0" smtClean="0"/>
              <a:t>meno problemi per la diagnostica e strumentazione adeguata alle esigenze del territorio, </a:t>
            </a:r>
            <a:br>
              <a:rPr lang="it-IT" sz="2400" b="1" dirty="0" smtClean="0"/>
            </a:br>
            <a:r>
              <a:rPr lang="it-IT" sz="2400" b="1" dirty="0" smtClean="0"/>
              <a:t>meno necessità di ricorrere al SERVIZIO PRIVATO.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71472" y="785794"/>
            <a:ext cx="77197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Occorre riflettere assieme su </a:t>
            </a:r>
            <a:r>
              <a:rPr lang="it-IT" sz="2400" dirty="0" smtClean="0"/>
              <a:t>queste tematiche </a:t>
            </a:r>
            <a:r>
              <a:rPr lang="it-IT" sz="2400" dirty="0" smtClean="0"/>
              <a:t>per saper </a:t>
            </a:r>
            <a:r>
              <a:rPr lang="it-IT" sz="2400" dirty="0" smtClean="0"/>
              <a:t>CHIEDERE  </a:t>
            </a:r>
            <a:r>
              <a:rPr lang="it-IT" sz="2400" dirty="0" smtClean="0"/>
              <a:t>alle </a:t>
            </a:r>
            <a:r>
              <a:rPr lang="it-IT" sz="2400" dirty="0" smtClean="0"/>
              <a:t>istituzioni di finanziare cose ci servano veramente </a:t>
            </a:r>
            <a:r>
              <a:rPr lang="it-IT" sz="2400" dirty="0" smtClean="0"/>
              <a:t>e  che siano </a:t>
            </a:r>
            <a:r>
              <a:rPr lang="it-IT" sz="2400" b="1" dirty="0" smtClean="0">
                <a:solidFill>
                  <a:srgbClr val="FF0000"/>
                </a:solidFill>
              </a:rPr>
              <a:t>progettate partendo dai </a:t>
            </a:r>
            <a:r>
              <a:rPr lang="it-IT" sz="2400" b="1" dirty="0" smtClean="0">
                <a:solidFill>
                  <a:srgbClr val="FF0000"/>
                </a:solidFill>
              </a:rPr>
              <a:t>territori</a:t>
            </a:r>
            <a:r>
              <a:rPr lang="it-IT" sz="2400" dirty="0" smtClean="0"/>
              <a:t>, 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sia </a:t>
            </a:r>
            <a:r>
              <a:rPr lang="it-IT" sz="2400" dirty="0" smtClean="0"/>
              <a:t>per quel che riguarda i servizi ospedalieri, </a:t>
            </a:r>
            <a:endParaRPr lang="it-IT" sz="2400" dirty="0" smtClean="0"/>
          </a:p>
          <a:p>
            <a:r>
              <a:rPr lang="it-IT" sz="2400" dirty="0" smtClean="0"/>
              <a:t>che </a:t>
            </a:r>
            <a:r>
              <a:rPr lang="it-IT" sz="2400" dirty="0" smtClean="0"/>
              <a:t>anche nell’entroterra possono essere poli di eccellenza per alcune </a:t>
            </a:r>
            <a:r>
              <a:rPr lang="it-IT" sz="2400" dirty="0" err="1" smtClean="0"/>
              <a:t>specialit</a:t>
            </a:r>
            <a:r>
              <a:rPr lang="it-IT" sz="2400" dirty="0" smtClean="0"/>
              <a:t>, troncando l’accentramento </a:t>
            </a:r>
            <a:r>
              <a:rPr lang="it-IT" sz="2400" dirty="0" smtClean="0"/>
              <a:t>che costringe solo </a:t>
            </a:r>
            <a:r>
              <a:rPr lang="it-IT" sz="2400" dirty="0" smtClean="0"/>
              <a:t>i tanti cittadini </a:t>
            </a:r>
            <a:r>
              <a:rPr lang="it-IT" sz="2400" dirty="0" smtClean="0"/>
              <a:t>dell’entroterra 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a </a:t>
            </a:r>
            <a:r>
              <a:rPr lang="it-IT" sz="2400" dirty="0" smtClean="0"/>
              <a:t>spostarci verso la costa, 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...sia per quel che riguarda </a:t>
            </a:r>
            <a:r>
              <a:rPr lang="it-IT" sz="2400" dirty="0" smtClean="0"/>
              <a:t>l’integrazione tra servizi sanitari e servizi sociali.</a:t>
            </a:r>
          </a:p>
          <a:p>
            <a:endParaRPr lang="it-IT" sz="2400" dirty="0" smtClean="0"/>
          </a:p>
          <a:p>
            <a:r>
              <a:rPr lang="it-IT" sz="2400" dirty="0" smtClean="0"/>
              <a:t>?assenza di programmazione e progettazione dimostra che quello </a:t>
            </a:r>
            <a:r>
              <a:rPr lang="it-IT" sz="2400" dirty="0" smtClean="0"/>
              <a:t>che vogliono fare di </a:t>
            </a:r>
            <a:r>
              <a:rPr lang="it-IT" sz="2400" dirty="0" err="1" smtClean="0"/>
              <a:t>Fossombrone</a:t>
            </a:r>
            <a:r>
              <a:rPr lang="it-IT" sz="2400" dirty="0" smtClean="0"/>
              <a:t> non è </a:t>
            </a:r>
            <a:r>
              <a:rPr lang="it-IT" sz="2400" dirty="0" smtClean="0"/>
              <a:t>una “Casa della salute” o un </a:t>
            </a:r>
            <a:r>
              <a:rPr lang="it-IT" sz="2400" dirty="0" smtClean="0"/>
              <a:t>Punto di integrazione tra servizi </a:t>
            </a:r>
            <a:r>
              <a:rPr lang="it-IT" sz="2400" dirty="0" smtClean="0"/>
              <a:t>che </a:t>
            </a:r>
            <a:r>
              <a:rPr lang="it-IT" sz="2400" dirty="0" smtClean="0"/>
              <a:t>dir si voglia, ma un bel </a:t>
            </a:r>
            <a:r>
              <a:rPr lang="it-IT" sz="2400" b="1" u="sng" dirty="0" smtClean="0"/>
              <a:t>niente</a:t>
            </a:r>
            <a:r>
              <a:rPr lang="it-IT" sz="2400" u="sng" dirty="0" smtClean="0"/>
              <a:t>.</a:t>
            </a:r>
            <a:endParaRPr lang="it-IT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133</Words>
  <Application>Microsoft Office PowerPoint</Application>
  <PresentationFormat>Presentazione su schermo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… il nostro PIZZO:</vt:lpstr>
      <vt:lpstr>… le nostre bustarelle: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User</cp:lastModifiedBy>
  <cp:revision>8</cp:revision>
  <dcterms:created xsi:type="dcterms:W3CDTF">2013-05-30T13:54:54Z</dcterms:created>
  <dcterms:modified xsi:type="dcterms:W3CDTF">2013-05-31T16:41:09Z</dcterms:modified>
</cp:coreProperties>
</file>